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8" r:id="rId3"/>
    <p:sldId id="259" r:id="rId4"/>
    <p:sldId id="267" r:id="rId5"/>
    <p:sldId id="261" r:id="rId6"/>
    <p:sldId id="260" r:id="rId7"/>
    <p:sldId id="262" r:id="rId8"/>
    <p:sldId id="268" r:id="rId9"/>
    <p:sldId id="269" r:id="rId10"/>
    <p:sldId id="274" r:id="rId11"/>
    <p:sldId id="273" r:id="rId12"/>
    <p:sldId id="263" r:id="rId13"/>
    <p:sldId id="270" r:id="rId14"/>
    <p:sldId id="271" r:id="rId15"/>
    <p:sldId id="272" r:id="rId16"/>
    <p:sldId id="264"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showOutlineIcons="0">
    <p:restoredLeft sz="34584"/>
    <p:restoredTop sz="86390"/>
  </p:normalViewPr>
  <p:slideViewPr>
    <p:cSldViewPr snapToGrid="0">
      <p:cViewPr>
        <p:scale>
          <a:sx n="80" d="100"/>
          <a:sy n="80" d="100"/>
        </p:scale>
        <p:origin x="144" y="6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2" d="100"/>
          <a:sy n="92" d="100"/>
        </p:scale>
        <p:origin x="2464"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A76E0-1D9D-C240-AD09-DA923E115317}" type="datetimeFigureOut">
              <a:rPr lang="en-US" smtClean="0"/>
              <a:t>6/29/21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CE0F02-F8AA-094E-882E-29E99AB485A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Good evening, everyone. Today, we are presenting the</a:t>
            </a:r>
            <a:r>
              <a:rPr lang="en-US" sz="1200" kern="1200" baseline="0">
                <a:solidFill>
                  <a:schemeClr val="tx1"/>
                </a:solidFill>
                <a:effectLst/>
                <a:latin typeface="+mn-lt"/>
                <a:ea typeface="+mn-ea"/>
                <a:cs typeface="+mn-cs"/>
              </a:rPr>
              <a:t> work we completed for our final project. </a:t>
            </a:r>
          </a:p>
          <a:p>
            <a:r>
              <a:rPr lang="en-US" sz="1200" kern="1200">
                <a:solidFill>
                  <a:schemeClr val="tx1"/>
                </a:solidFill>
                <a:effectLst/>
                <a:latin typeface="+mn-lt"/>
                <a:ea typeface="+mn-ea"/>
                <a:cs typeface="+mn-cs"/>
              </a:rPr>
              <a:t>Our team has selected a housing dataset from Kaggle.</a:t>
            </a:r>
          </a:p>
          <a:p>
            <a:r>
              <a:rPr lang="en-US" sz="1200" kern="1200">
                <a:solidFill>
                  <a:schemeClr val="tx1"/>
                </a:solidFill>
                <a:effectLst/>
                <a:latin typeface="+mn-lt"/>
                <a:ea typeface="+mn-ea"/>
                <a:cs typeface="+mn-cs"/>
              </a:rPr>
              <a:t>The dataset contains one year house sales record of King County at Washington State. </a:t>
            </a:r>
          </a:p>
          <a:p>
            <a:r>
              <a:rPr lang="en-US" sz="1200" kern="1200">
                <a:solidFill>
                  <a:schemeClr val="tx1"/>
                </a:solidFill>
                <a:effectLst/>
                <a:latin typeface="+mn-lt"/>
                <a:ea typeface="+mn-ea"/>
                <a:cs typeface="+mn-cs"/>
              </a:rPr>
              <a:t>The objective of</a:t>
            </a:r>
            <a:r>
              <a:rPr lang="en-US" sz="1200" kern="1200" baseline="0">
                <a:solidFill>
                  <a:schemeClr val="tx1"/>
                </a:solidFill>
                <a:effectLst/>
                <a:latin typeface="+mn-lt"/>
                <a:ea typeface="+mn-ea"/>
                <a:cs typeface="+mn-cs"/>
              </a:rPr>
              <a:t> the project </a:t>
            </a:r>
            <a:r>
              <a:rPr lang="en-US" sz="1200" kern="1200">
                <a:solidFill>
                  <a:schemeClr val="tx1"/>
                </a:solidFill>
                <a:effectLst/>
                <a:latin typeface="+mn-lt"/>
                <a:ea typeface="+mn-ea"/>
                <a:cs typeface="+mn-cs"/>
              </a:rPr>
              <a:t>to find</a:t>
            </a:r>
            <a:r>
              <a:rPr lang="en-US" sz="1200" kern="1200" baseline="0">
                <a:solidFill>
                  <a:schemeClr val="tx1"/>
                </a:solidFill>
                <a:effectLst/>
                <a:latin typeface="+mn-lt"/>
                <a:ea typeface="+mn-ea"/>
                <a:cs typeface="+mn-cs"/>
              </a:rPr>
              <a:t> some helpful information in supporting</a:t>
            </a:r>
            <a:r>
              <a:rPr lang="en-US" sz="1200" kern="1200">
                <a:solidFill>
                  <a:schemeClr val="tx1"/>
                </a:solidFill>
                <a:effectLst/>
                <a:latin typeface="+mn-lt"/>
                <a:ea typeface="+mn-ea"/>
                <a:cs typeface="+mn-cs"/>
              </a:rPr>
              <a:t> buyers</a:t>
            </a:r>
            <a:r>
              <a:rPr lang="en-US" sz="1200" kern="1200" baseline="0">
                <a:solidFill>
                  <a:schemeClr val="tx1"/>
                </a:solidFill>
                <a:effectLst/>
                <a:latin typeface="+mn-lt"/>
                <a:ea typeface="+mn-ea"/>
                <a:cs typeface="+mn-cs"/>
              </a:rPr>
              <a:t> and </a:t>
            </a:r>
            <a:r>
              <a:rPr lang="en-US" sz="1200" kern="1200">
                <a:solidFill>
                  <a:schemeClr val="tx1"/>
                </a:solidFill>
                <a:effectLst/>
                <a:latin typeface="+mn-lt"/>
                <a:ea typeface="+mn-ea"/>
                <a:cs typeface="+mn-cs"/>
              </a:rPr>
              <a:t>developers to make buying</a:t>
            </a:r>
            <a:r>
              <a:rPr lang="en-US" sz="1200" kern="1200" baseline="0">
                <a:solidFill>
                  <a:schemeClr val="tx1"/>
                </a:solidFill>
                <a:effectLst/>
                <a:latin typeface="+mn-lt"/>
                <a:ea typeface="+mn-ea"/>
                <a:cs typeface="+mn-cs"/>
              </a:rPr>
              <a:t> decisions. </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DCE0F02-F8AA-094E-882E-29E99AB485AB}"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From this image, we find that the better the house condition, the higher the grade and the price. In addition, when the live area is over 5,000 square footages, the condition score is greater or equal to 3 and the grade is over 10.  </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DCE0F02-F8AA-094E-882E-29E99AB485AB}"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diagram shows the price with relation with living space under the number of bathrooms, bedrooms and floors circumstance.  We learned that the popular houses are the living space beyond 5,000 square footages and have at least 2 floors or 8 rooms.  </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DCE0F02-F8AA-094E-882E-29E99AB485AB}"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an overall understanding of the dataset. Next, we would like to find out what kind of houses are popular at popular locations at King County. This chart shows the sales record of the top 5 popular location of King Count. We noticed at least 550 houses sold in these five locations in that year. Next, we would like to find out what kind of houses are in demand at popular location. </a:t>
            </a:r>
          </a:p>
        </p:txBody>
      </p:sp>
      <p:sp>
        <p:nvSpPr>
          <p:cNvPr id="4" name="Slide Number Placeholder 3"/>
          <p:cNvSpPr>
            <a:spLocks noGrp="1"/>
          </p:cNvSpPr>
          <p:nvPr>
            <p:ph type="sldNum" sz="quarter" idx="5"/>
          </p:nvPr>
        </p:nvSpPr>
        <p:spPr/>
        <p:txBody>
          <a:bodyPr/>
          <a:lstStyle/>
          <a:p>
            <a:fld id="{5DCE0F02-F8AA-094E-882E-29E99AB485AB}"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extract the subset of data using the top 1 location's zip code 98103. Through scatter plot, we </a:t>
            </a:r>
            <a:r>
              <a:rPr lang="en-US"/>
              <a:t>learned that most </a:t>
            </a:r>
            <a:r>
              <a:rPr lang="en-US" dirty="0"/>
              <a:t>of the sold houses have at least 2 floors with condition graded above 3. When the land size is larger than 4000 </a:t>
            </a:r>
            <a:r>
              <a:rPr lang="en-US" dirty="0" err="1"/>
              <a:t>sqt</a:t>
            </a:r>
            <a:r>
              <a:rPr lang="en-US" dirty="0"/>
              <a:t>, the price can go beyond 1 million dollars. However, the houses with less than 5000 </a:t>
            </a:r>
            <a:r>
              <a:rPr lang="en-US" dirty="0" err="1"/>
              <a:t>sqt</a:t>
            </a:r>
            <a:r>
              <a:rPr lang="en-US" dirty="0"/>
              <a:t> are more popular. From the age of the houses, we can tell the ones less than 20 years old or more than 80 years old are more popular. </a:t>
            </a:r>
          </a:p>
        </p:txBody>
      </p:sp>
      <p:sp>
        <p:nvSpPr>
          <p:cNvPr id="4" name="Slide Number Placeholder 3"/>
          <p:cNvSpPr>
            <a:spLocks noGrp="1"/>
          </p:cNvSpPr>
          <p:nvPr>
            <p:ph type="sldNum" sz="quarter" idx="5"/>
          </p:nvPr>
        </p:nvSpPr>
        <p:spPr/>
        <p:txBody>
          <a:bodyPr/>
          <a:lstStyle/>
          <a:p>
            <a:fld id="{5DCE0F02-F8AA-094E-882E-29E99AB485AB}"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some learning of the dataset. We moved on to explore models.  We have explored three models, linear regression, random Forrest and K-means. </a:t>
            </a:r>
          </a:p>
          <a:p>
            <a:endParaRPr lang="en-US" dirty="0"/>
          </a:p>
          <a:p>
            <a:r>
              <a:rPr lang="en-US" dirty="0"/>
              <a:t>We chose linear regression mode to predict price, because </a:t>
            </a:r>
            <a:r>
              <a:rPr lang="en-US" sz="1200" kern="1200" dirty="0">
                <a:solidFill>
                  <a:schemeClr val="tx1"/>
                </a:solidFill>
                <a:effectLst/>
                <a:latin typeface="+mn-lt"/>
                <a:ea typeface="+mn-ea"/>
                <a:cs typeface="+mn-cs"/>
              </a:rPr>
              <a:t>the dataset is a time series, and the target variable “price” is a continuous </a:t>
            </a:r>
            <a:r>
              <a:rPr lang="en-US" dirty="0"/>
              <a:t>dependent variable. </a:t>
            </a:r>
          </a:p>
          <a:p>
            <a:r>
              <a:rPr lang="en-US" dirty="0"/>
              <a:t>The regression</a:t>
            </a:r>
            <a:r>
              <a:rPr lang="en-US" sz="1200" kern="1200" dirty="0">
                <a:solidFill>
                  <a:schemeClr val="tx1"/>
                </a:solidFill>
                <a:effectLst/>
                <a:latin typeface="+mn-lt"/>
                <a:ea typeface="+mn-ea"/>
                <a:cs typeface="+mn-cs"/>
              </a:rPr>
              <a:t> score is </a:t>
            </a:r>
            <a:r>
              <a:rPr lang="en-US" dirty="0"/>
              <a:t>shown in the top left corner, which indicates </a:t>
            </a:r>
            <a:r>
              <a:rPr lang="en-US" sz="1200" kern="1200" dirty="0">
                <a:solidFill>
                  <a:schemeClr val="tx1"/>
                </a:solidFill>
                <a:effectLst/>
                <a:latin typeface="+mn-lt"/>
                <a:ea typeface="+mn-ea"/>
                <a:cs typeface="+mn-cs"/>
              </a:rPr>
              <a:t>the model performance</a:t>
            </a:r>
            <a:r>
              <a:rPr lang="en-US" dirty="0"/>
              <a:t> score is 71.72.</a:t>
            </a:r>
            <a:r>
              <a:rPr lang="en-US" sz="1200" kern="1200" dirty="0">
                <a:solidFill>
                  <a:schemeClr val="tx1"/>
                </a:solidFill>
                <a:effectLst/>
                <a:latin typeface="+mn-lt"/>
                <a:ea typeface="+mn-ea"/>
                <a:cs typeface="+mn-cs"/>
              </a:rPr>
              <a:t> The scatter plot shows that most of data points align around regression line. The last screenshot shows the coefficient of the attributes, the ones above positive 5 are living space, grade, year built and lat.</a:t>
            </a:r>
            <a:r>
              <a:rPr lang="en-US" dirty="0"/>
              <a:t> </a:t>
            </a:r>
            <a:endParaRPr lang="en-US" sz="1200" kern="1200" dirty="0">
              <a:solidFill>
                <a:schemeClr val="tx1"/>
              </a:solidFill>
              <a:effectLst/>
              <a:latin typeface="+mn-lt"/>
              <a:cs typeface="Calibri" panose="020F0502020204030204"/>
            </a:endParaRPr>
          </a:p>
        </p:txBody>
      </p:sp>
      <p:sp>
        <p:nvSpPr>
          <p:cNvPr id="4" name="Slide Number Placeholder 3"/>
          <p:cNvSpPr>
            <a:spLocks noGrp="1"/>
          </p:cNvSpPr>
          <p:nvPr>
            <p:ph type="sldNum" sz="quarter" idx="5"/>
          </p:nvPr>
        </p:nvSpPr>
        <p:spPr/>
        <p:txBody>
          <a:bodyPr/>
          <a:lstStyle/>
          <a:p>
            <a:fld id="{5DCE0F02-F8AA-094E-882E-29E99AB485AB}"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Random forest is chosen here, because it has high performance in terms of predication result and is flexible to both classification and regression problems. To ensure optimize result, when building random forest, we tried to identify the important features. The image on the left shows the result of the feature importance, we see that the "living space" has a greatest impact on the price. The image on the right shows the result of the model using the top ten features. We can see that this model's accuracy is 90%. </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DCE0F02-F8AA-094E-882E-29E99AB485AB}"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K-means model scale to large data into new data samples, we can read data easily. To implement K-means, the first step is to find an optimal number of clustering. Based on the Silhouette algorithm, we  find out the best optimal K value is 2 showed in the left side. However, when we draw the dataset, We noticed there are huge overlapped between two clusters. Overlapped clusters indicate that there are outliers in the dataset. In this case, it indicates that we maybe need to clean our data further or the overlap may be inherent to the processes that produced the data.  We will conduct further research in the future.</a:t>
            </a:r>
          </a:p>
          <a:p>
            <a:endParaRPr lang="en-US" dirty="0">
              <a:cs typeface="Calibri" panose="020F0502020204030204"/>
            </a:endParaRP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DCE0F02-F8AA-094E-882E-29E99AB485AB}"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nSpc>
                <a:spcPct val="200000"/>
              </a:lnSpc>
            </a:pPr>
            <a:r>
              <a:rPr lang="en-US" dirty="0">
                <a:latin typeface="Times New Roman" panose="02020603050405020304"/>
                <a:ea typeface="SimSun"/>
                <a:cs typeface="Times New Roman" panose="02020603050405020304"/>
              </a:rPr>
              <a:t>I am wrapping up our presentation with our recommendations. </a:t>
            </a:r>
          </a:p>
          <a:p>
            <a:pPr indent="457200">
              <a:lnSpc>
                <a:spcPct val="200000"/>
              </a:lnSpc>
            </a:pPr>
            <a:r>
              <a:rPr lang="en-US" dirty="0">
                <a:latin typeface="Times New Roman" panose="02020603050405020304"/>
                <a:ea typeface="SimSun"/>
                <a:cs typeface="Times New Roman" panose="02020603050405020304"/>
              </a:rPr>
              <a:t>When considering buying houses at King County as investment properties, the buyers shall consider holding the house for at least 9 years and sell the houses when the market is in demand. For the developers considering houses at the popular locations at King County, they shall consider buying the houses ranged between $200,000 to $400,000 with 2.5 floors, age between 20 to 60 years with low grade and condition scores. Because these types of houses are less competitive in the market, so they can do some upgrade work to improve the house condition and grading scores and sell it for profit. </a:t>
            </a:r>
          </a:p>
          <a:p>
            <a:r>
              <a:rPr lang="en-US" dirty="0"/>
              <a:t>For companies, who would like to build models using this dataset. They shall consider collect</a:t>
            </a:r>
            <a:r>
              <a:rPr lang="en-US" sz="1200" kern="1200" dirty="0">
                <a:solidFill>
                  <a:schemeClr val="tx1"/>
                </a:solidFill>
                <a:effectLst/>
                <a:latin typeface="+mn-lt"/>
                <a:ea typeface="+mn-ea"/>
                <a:cs typeface="+mn-cs"/>
              </a:rPr>
              <a:t> more </a:t>
            </a:r>
            <a:r>
              <a:rPr lang="en-US" dirty="0"/>
              <a:t>data cross several years, </a:t>
            </a:r>
            <a:r>
              <a:rPr lang="en-US" sz="1200" kern="1200" dirty="0">
                <a:solidFill>
                  <a:schemeClr val="tx1"/>
                </a:solidFill>
                <a:effectLst/>
                <a:latin typeface="+mn-lt"/>
                <a:ea typeface="+mn-ea"/>
                <a:cs typeface="+mn-cs"/>
              </a:rPr>
              <a:t>and </a:t>
            </a:r>
            <a:r>
              <a:rPr lang="en-US" dirty="0"/>
              <a:t>also more data</a:t>
            </a:r>
            <a:r>
              <a:rPr lang="en-US" sz="1200" kern="1200" dirty="0">
                <a:solidFill>
                  <a:schemeClr val="tx1"/>
                </a:solidFill>
                <a:effectLst/>
                <a:latin typeface="+mn-lt"/>
                <a:ea typeface="+mn-ea"/>
                <a:cs typeface="+mn-cs"/>
              </a:rPr>
              <a:t> attributes such as walkable score, </a:t>
            </a:r>
            <a:r>
              <a:rPr lang="en-US" sz="1200" kern="1200" dirty="0" err="1">
                <a:solidFill>
                  <a:schemeClr val="tx1"/>
                </a:solidFill>
                <a:effectLst/>
                <a:latin typeface="+mn-lt"/>
                <a:ea typeface="+mn-ea"/>
                <a:cs typeface="+mn-cs"/>
              </a:rPr>
              <a:t>etc</a:t>
            </a:r>
            <a:endParaRPr lang="en-US" sz="1200" kern="1200" dirty="0">
              <a:solidFill>
                <a:schemeClr val="tx1"/>
              </a:solidFill>
              <a:effectLst/>
              <a:latin typeface="+mn-lt"/>
              <a:ea typeface="+mn-ea"/>
              <a:cs typeface="+mn-cs"/>
            </a:endParaRPr>
          </a:p>
          <a:p>
            <a:r>
              <a:rPr lang="en-US" dirty="0"/>
              <a:t>And then clean </a:t>
            </a:r>
            <a:r>
              <a:rPr lang="en-US" sz="1200" kern="1200" dirty="0">
                <a:solidFill>
                  <a:schemeClr val="tx1"/>
                </a:solidFill>
                <a:effectLst/>
                <a:latin typeface="+mn-lt"/>
                <a:ea typeface="+mn-ea"/>
                <a:cs typeface="+mn-cs"/>
              </a:rPr>
              <a:t>the dataset further to remove hidden outliers</a:t>
            </a:r>
            <a:r>
              <a:rPr lang="en-US" dirty="0"/>
              <a:t>, and explore feature</a:t>
            </a:r>
            <a:r>
              <a:rPr lang="en-US" sz="1200" kern="1200" dirty="0">
                <a:solidFill>
                  <a:schemeClr val="tx1"/>
                </a:solidFill>
                <a:effectLst/>
                <a:latin typeface="+mn-lt"/>
                <a:ea typeface="+mn-ea"/>
                <a:cs typeface="+mn-cs"/>
              </a:rPr>
              <a:t> engineering methods to optimize the models</a:t>
            </a:r>
            <a:r>
              <a:rPr lang="en-US" dirty="0"/>
              <a:t> </a:t>
            </a:r>
            <a:endParaRPr lang="en-US" sz="1200" kern="1200" dirty="0">
              <a:solidFill>
                <a:schemeClr val="tx1"/>
              </a:solidFill>
              <a:effectLst/>
              <a:latin typeface="+mn-lt"/>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5DCE0F02-F8AA-094E-882E-29E99AB485AB}" type="slidenum">
              <a:rPr lang="en-US" smtClean="0"/>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chart</a:t>
            </a:r>
            <a:r>
              <a:rPr lang="en-US" baseline="0"/>
              <a:t> provides</a:t>
            </a:r>
            <a:r>
              <a:rPr lang="en-US"/>
              <a:t> an overview of the dataset. The dataset has 21,613 records, 20 attributes, three data types. There is no missing value. </a:t>
            </a:r>
          </a:p>
        </p:txBody>
      </p:sp>
      <p:sp>
        <p:nvSpPr>
          <p:cNvPr id="4" name="Slide Number Placeholder 3"/>
          <p:cNvSpPr>
            <a:spLocks noGrp="1"/>
          </p:cNvSpPr>
          <p:nvPr>
            <p:ph type="sldNum" sz="quarter" idx="5"/>
          </p:nvPr>
        </p:nvSpPr>
        <p:spPr/>
        <p:txBody>
          <a:bodyPr/>
          <a:lstStyle/>
          <a:p>
            <a:fld id="{5DCE0F02-F8AA-094E-882E-29E99AB485AB}"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clean the dataset before mining. First, we found and removed 177 duplicated</a:t>
            </a:r>
            <a:r>
              <a:rPr lang="en-US" baseline="0" dirty="0"/>
              <a:t> records</a:t>
            </a:r>
            <a:r>
              <a:rPr lang="en-US" dirty="0"/>
              <a:t> using the unique identifier “sales ID”.  </a:t>
            </a:r>
          </a:p>
          <a:p>
            <a:r>
              <a:rPr lang="en-US" dirty="0"/>
              <a:t>Second, we convert the date’s data</a:t>
            </a:r>
            <a:r>
              <a:rPr lang="en-US" baseline="0" dirty="0"/>
              <a:t> type </a:t>
            </a:r>
            <a:r>
              <a:rPr lang="en-US" dirty="0"/>
              <a:t>from object to datetime format. </a:t>
            </a:r>
          </a:p>
          <a:p>
            <a:r>
              <a:rPr lang="en-US" dirty="0"/>
              <a:t>In</a:t>
            </a:r>
            <a:r>
              <a:rPr lang="en-US" baseline="0" dirty="0"/>
              <a:t> addition,</a:t>
            </a:r>
            <a:r>
              <a:rPr lang="en-US" dirty="0"/>
              <a:t> we created a new attribute called “Age of the house”. </a:t>
            </a:r>
          </a:p>
          <a:p>
            <a:r>
              <a:rPr lang="en-US" dirty="0"/>
              <a:t>Next, we check if there is any outliers in the dataset. We use boxplot and scatter plot to observe the data. </a:t>
            </a:r>
          </a:p>
          <a:p>
            <a:r>
              <a:rPr lang="en-US" dirty="0"/>
              <a:t>In this boxplot, we found that “Sales price” has a</a:t>
            </a:r>
            <a:r>
              <a:rPr lang="en-US" baseline="0" dirty="0"/>
              <a:t> lot </a:t>
            </a:r>
            <a:r>
              <a:rPr lang="en-US" dirty="0"/>
              <a:t>datapoints outside the range</a:t>
            </a:r>
            <a:r>
              <a:rPr lang="en-US" baseline="0" dirty="0"/>
              <a:t> </a:t>
            </a:r>
            <a:r>
              <a:rPr lang="en-US" dirty="0"/>
              <a:t>, however, when we look at other</a:t>
            </a:r>
            <a:r>
              <a:rPr lang="en-US" baseline="0" dirty="0"/>
              <a:t> </a:t>
            </a:r>
            <a:r>
              <a:rPr lang="en-US" dirty="0"/>
              <a:t>attributes related to living</a:t>
            </a:r>
            <a:r>
              <a:rPr lang="en-US" baseline="0" dirty="0"/>
              <a:t> </a:t>
            </a:r>
            <a:r>
              <a:rPr lang="en-US" dirty="0"/>
              <a:t>spaces. We notice the “Sales price” correspondent to these attributes. In this case, these price outliers are legitimate and shall be kept. </a:t>
            </a:r>
          </a:p>
        </p:txBody>
      </p:sp>
      <p:sp>
        <p:nvSpPr>
          <p:cNvPr id="4" name="Slide Number Placeholder 3"/>
          <p:cNvSpPr>
            <a:spLocks noGrp="1"/>
          </p:cNvSpPr>
          <p:nvPr>
            <p:ph type="sldNum" sz="quarter" idx="5"/>
          </p:nvPr>
        </p:nvSpPr>
        <p:spPr/>
        <p:txBody>
          <a:bodyPr/>
          <a:lstStyle/>
          <a:p>
            <a:fld id="{5DCE0F02-F8AA-094E-882E-29E99AB485AB}"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the bedroom scatter plot, we notice there is one house comes with 33 bedrooms.</a:t>
            </a:r>
            <a:r>
              <a:rPr lang="en-US" baseline="0" dirty="0"/>
              <a:t> So we extract this single record and </a:t>
            </a:r>
            <a:r>
              <a:rPr lang="en-US" dirty="0"/>
              <a:t>checked further, we concluded that it is impossible for a house</a:t>
            </a:r>
            <a:r>
              <a:rPr lang="en-US" baseline="0" dirty="0"/>
              <a:t>  with1620 </a:t>
            </a:r>
            <a:r>
              <a:rPr lang="en-US" baseline="0" dirty="0" err="1"/>
              <a:t>sqt</a:t>
            </a:r>
            <a:r>
              <a:rPr lang="en-US" baseline="0" dirty="0"/>
              <a:t>  living space to have 33 bedrooms, this could be a human typo. Hence, we change the number of rooms to 3. </a:t>
            </a:r>
            <a:endParaRPr lang="en-US" dirty="0"/>
          </a:p>
        </p:txBody>
      </p:sp>
      <p:sp>
        <p:nvSpPr>
          <p:cNvPr id="4" name="Slide Number Placeholder 3"/>
          <p:cNvSpPr>
            <a:spLocks noGrp="1"/>
          </p:cNvSpPr>
          <p:nvPr>
            <p:ph type="sldNum" sz="quarter" idx="5"/>
          </p:nvPr>
        </p:nvSpPr>
        <p:spPr/>
        <p:txBody>
          <a:bodyPr/>
          <a:lstStyle/>
          <a:p>
            <a:fld id="{5DCE0F02-F8AA-094E-882E-29E99AB485AB}"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This chart shows the price distribution of the entire dataset, we learned that most of houses were sold prices 2 million, most of house deals were closed between 250 thousands to 850 thousands. We still find that there  are few abnormal high house price.</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DCE0F02-F8AA-094E-882E-29E99AB485AB}"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shows a whole year house sales records from May 2014 to May 2015. </a:t>
            </a:r>
          </a:p>
          <a:p>
            <a:r>
              <a:rPr lang="en-US" dirty="0"/>
              <a:t>Apr 2015 has the highest sales record. </a:t>
            </a:r>
          </a:p>
          <a:p>
            <a:r>
              <a:rPr lang="en-US" dirty="0"/>
              <a:t>From July 2014 to January 2015, the selling is slowly decreasing. Based on this image, the top three best selling times are in April,  June and July. If we get more years of data, we may be able to determine the sales pattern. </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DCE0F02-F8AA-094E-882E-29E99AB485AB}"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We visualized the sales record in map, and notice that most of the houses sold are locating beyond  longitude -121.5 and above latitude 47.5. We also see that  most of these house prices are between 0 and 78 thousands dollars that they locate the left side of the map. In addition, according to pie chart plot, we know about 99% of sold houses have waterfront, which indicates that this factor may not impact the house price much. </a:t>
            </a:r>
          </a:p>
          <a:p>
            <a:endParaRPr lang="en-US" sz="2000" dirty="0">
              <a:cs typeface="Calibri" panose="020F0502020204030204"/>
            </a:endParaRPr>
          </a:p>
        </p:txBody>
      </p:sp>
      <p:sp>
        <p:nvSpPr>
          <p:cNvPr id="4" name="Slide Number Placeholder 3"/>
          <p:cNvSpPr>
            <a:spLocks noGrp="1"/>
          </p:cNvSpPr>
          <p:nvPr>
            <p:ph type="sldNum" sz="quarter" idx="5"/>
          </p:nvPr>
        </p:nvSpPr>
        <p:spPr/>
        <p:txBody>
          <a:bodyPr/>
          <a:lstStyle/>
          <a:p>
            <a:fld id="{5DCE0F02-F8AA-094E-882E-29E99AB485AB}"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 would like to find out whether the house market at King County is stable. This diagram shows the house building trend since 19 hundred, from this image, we learned the numbers of built houses reached a peak almost every ten years, which indicates that the house demand at King County is quite stable in long term. </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DCE0F02-F8AA-094E-882E-29E99AB485AB}"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Based on this figure, house values increase when the number of bedrooms and bathrooms increasing, which makes sense as the more rooms mean more </a:t>
            </a:r>
            <a:r>
              <a:rPr lang="en-US" sz="1800" dirty="0" err="1"/>
              <a:t>sqaure</a:t>
            </a:r>
            <a:r>
              <a:rPr lang="en-US" sz="1800" dirty="0"/>
              <a:t> footages. Furthermore, we found that when the number of bedrooms is greater or equal to 8, there is no abnormal high prices. After checking this, we found this is because the data sample over 8 bedrooms are too small, only 24 records.  So, we think that the analysis may be bias.  </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DCE0F02-F8AA-094E-882E-29E99AB485AB}"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3434428-0863-EE4E-9A77-C1EC85DEF715}" type="datetimeFigureOut">
              <a:rPr lang="en-US" smtClean="0"/>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1899A-798C-8843-A117-B55E89A865B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34428-0863-EE4E-9A77-C1EC85DEF715}" type="datetimeFigureOut">
              <a:rPr lang="en-US" smtClean="0"/>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1899A-798C-8843-A117-B55E89A865B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34428-0863-EE4E-9A77-C1EC85DEF715}" type="datetimeFigureOut">
              <a:rPr lang="en-US" smtClean="0"/>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1899A-798C-8843-A117-B55E89A865B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434428-0863-EE4E-9A77-C1EC85DEF715}" type="datetimeFigureOut">
              <a:rPr lang="en-US" smtClean="0"/>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1899A-798C-8843-A117-B55E89A865B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34428-0863-EE4E-9A77-C1EC85DEF715}" type="datetimeFigureOut">
              <a:rPr lang="en-US" smtClean="0"/>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01899A-798C-8843-A117-B55E89A865B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434428-0863-EE4E-9A77-C1EC85DEF715}" type="datetimeFigureOut">
              <a:rPr lang="en-US" smtClean="0"/>
              <a:t>6/29/21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1899A-798C-8843-A117-B55E89A865B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434428-0863-EE4E-9A77-C1EC85DEF715}" type="datetimeFigureOut">
              <a:rPr lang="en-US" smtClean="0"/>
              <a:t>6/29/21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01899A-798C-8843-A117-B55E89A865B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434428-0863-EE4E-9A77-C1EC85DEF715}" type="datetimeFigureOut">
              <a:rPr lang="en-US" smtClean="0"/>
              <a:t>6/29/21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01899A-798C-8843-A117-B55E89A865B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34428-0863-EE4E-9A77-C1EC85DEF715}" type="datetimeFigureOut">
              <a:rPr lang="en-US" smtClean="0"/>
              <a:t>6/29/21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01899A-798C-8843-A117-B55E89A865B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434428-0863-EE4E-9A77-C1EC85DEF715}" type="datetimeFigureOut">
              <a:rPr lang="en-US" smtClean="0"/>
              <a:t>6/29/21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1899A-798C-8843-A117-B55E89A865B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434428-0863-EE4E-9A77-C1EC85DEF715}" type="datetimeFigureOut">
              <a:rPr lang="en-US" smtClean="0"/>
              <a:t>6/29/21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01899A-798C-8843-A117-B55E89A865B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434428-0863-EE4E-9A77-C1EC85DEF715}" type="datetimeFigureOut">
              <a:rPr lang="en-US" smtClean="0"/>
              <a:t>6/29/21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01899A-798C-8843-A117-B55E89A865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199" y="1093788"/>
            <a:ext cx="10506455" cy="2967208"/>
          </a:xfrm>
        </p:spPr>
        <p:txBody>
          <a:bodyPr>
            <a:normAutofit/>
          </a:bodyPr>
          <a:lstStyle/>
          <a:p>
            <a:pPr algn="l"/>
            <a:r>
              <a:rPr lang="en-US" sz="8000"/>
              <a:t>King County Housing</a:t>
            </a:r>
          </a:p>
        </p:txBody>
      </p:sp>
      <p:sp>
        <p:nvSpPr>
          <p:cNvPr id="3" name="Subtitle 2"/>
          <p:cNvSpPr>
            <a:spLocks noGrp="1"/>
          </p:cNvSpPr>
          <p:nvPr>
            <p:ph type="subTitle" idx="1"/>
          </p:nvPr>
        </p:nvSpPr>
        <p:spPr>
          <a:xfrm>
            <a:off x="7400924" y="4619624"/>
            <a:ext cx="3946779" cy="1038225"/>
          </a:xfrm>
        </p:spPr>
        <p:txBody>
          <a:bodyPr>
            <a:normAutofit/>
          </a:bodyPr>
          <a:lstStyle/>
          <a:p>
            <a:pPr algn="r"/>
            <a:r>
              <a:rPr lang="en-US"/>
              <a:t>Final project presentation </a:t>
            </a:r>
          </a:p>
          <a:p>
            <a:pPr algn="r"/>
            <a:r>
              <a:rPr lang="en-US"/>
              <a:t>By Yin Jiang, Chongfan Bao</a:t>
            </a:r>
          </a:p>
        </p:txBody>
      </p:sp>
      <p:sp>
        <p:nvSpPr>
          <p:cNvPr id="29" name="Rectangle 28"/>
          <p:cNvSpPr>
            <a:spLocks noGrp="1" noRot="1" noChangeAspect="1" noMove="1" noResize="1" noEditPoints="1" noAdjustHandles="1" noChangeArrowheads="1" noChangeShapeType="1" noTextEdit="1"/>
          </p:cNvSpPr>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p:cNvSpPr>
            <a:spLocks noGrp="1" noRot="1" noChangeAspect="1" noMove="1" noResize="1" noEditPoints="1" noAdjustHandles="1" noChangeArrowheads="1" noChangeShapeType="1" noTextEdit="1"/>
          </p:cNvSpPr>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transition advTm="4613"/>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271749"/>
            <a:ext cx="10515600" cy="1092050"/>
          </a:xfrm>
        </p:spPr>
        <p:txBody>
          <a:bodyPr vert="horz" lIns="91440" tIns="45720" rIns="91440" bIns="45720" rtlCol="0" anchor="b">
            <a:normAutofit/>
          </a:bodyPr>
          <a:lstStyle/>
          <a:p>
            <a:pPr algn="ctr"/>
            <a:r>
              <a:rPr lang="en-US" sz="3600" kern="1200">
                <a:solidFill>
                  <a:schemeClr val="tx1"/>
                </a:solidFill>
                <a:latin typeface="+mj-lt"/>
                <a:ea typeface="+mj-ea"/>
                <a:cs typeface="+mj-cs"/>
              </a:rPr>
              <a:t>Price vs Living Space, Grade rating &amp; Condition rating</a:t>
            </a:r>
          </a:p>
        </p:txBody>
      </p:sp>
      <p:sp useBgFill="1">
        <p:nvSpPr>
          <p:cNvPr id="10" name="Rectangle 9"/>
          <p:cNvSpPr>
            <a:spLocks noGrp="1" noRot="1" noChangeAspect="1" noMove="1" noResize="1" noEditPoints="1" noAdjustHandles="1" noChangeArrowheads="1" noChangeShapeType="1" noTextEdit="1"/>
          </p:cNvSpPr>
          <p:nvPr/>
        </p:nvSpPr>
        <p:spPr>
          <a:xfrm>
            <a:off x="838199" y="5441771"/>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Chart, scatter 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3064841" y="286602"/>
            <a:ext cx="6062314" cy="3879879"/>
          </a:xfrm>
          <a:prstGeom prst="rect">
            <a:avLst/>
          </a:prstGeom>
        </p:spPr>
      </p:pic>
      <p:sp>
        <p:nvSpPr>
          <p:cNvPr id="12" name="Rectangle 11"/>
          <p:cNvSpPr>
            <a:spLocks noGrp="1" noRot="1" noChangeAspect="1" noMove="1" noResize="1" noEditPoints="1" noAdjustHandles="1" noChangeArrowheads="1" noChangeShapeType="1" noTextEdit="1"/>
          </p:cNvSpPr>
          <p:nvPr/>
        </p:nvSpPr>
        <p:spPr>
          <a:xfrm rot="5400000">
            <a:off x="6041136" y="5905709"/>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271749"/>
            <a:ext cx="10515600" cy="1092050"/>
          </a:xfrm>
        </p:spPr>
        <p:txBody>
          <a:bodyPr vert="horz" lIns="91440" tIns="45720" rIns="91440" bIns="45720" rtlCol="0" anchor="b">
            <a:normAutofit/>
          </a:bodyPr>
          <a:lstStyle/>
          <a:p>
            <a:pPr algn="ctr"/>
            <a:r>
              <a:rPr lang="en-US" sz="3600" kern="1200">
                <a:solidFill>
                  <a:schemeClr val="tx1"/>
                </a:solidFill>
                <a:latin typeface="+mj-lt"/>
                <a:ea typeface="+mj-ea"/>
                <a:cs typeface="+mj-cs"/>
              </a:rPr>
              <a:t>Price vs Living Space, Bathrooms, Floors and Bedrooms</a:t>
            </a:r>
          </a:p>
        </p:txBody>
      </p:sp>
      <p:sp useBgFill="1">
        <p:nvSpPr>
          <p:cNvPr id="11" name="Rectangle 10"/>
          <p:cNvSpPr>
            <a:spLocks noGrp="1" noRot="1" noChangeAspect="1" noMove="1" noResize="1" noEditPoints="1" noAdjustHandles="1" noChangeArrowheads="1" noChangeShapeType="1" noTextEdit="1"/>
          </p:cNvSpPr>
          <p:nvPr/>
        </p:nvSpPr>
        <p:spPr>
          <a:xfrm>
            <a:off x="838199" y="5441771"/>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hart, scatter 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3064841" y="286602"/>
            <a:ext cx="6062314" cy="3879879"/>
          </a:xfrm>
          <a:prstGeom prst="rect">
            <a:avLst/>
          </a:prstGeom>
        </p:spPr>
      </p:pic>
      <p:sp>
        <p:nvSpPr>
          <p:cNvPr id="13" name="Rectangle 12"/>
          <p:cNvSpPr>
            <a:spLocks noGrp="1" noRot="1" noChangeAspect="1" noMove="1" noResize="1" noEditPoints="1" noAdjustHandles="1" noChangeArrowheads="1" noChangeShapeType="1" noTextEdit="1"/>
          </p:cNvSpPr>
          <p:nvPr/>
        </p:nvSpPr>
        <p:spPr>
          <a:xfrm rot="5400000">
            <a:off x="6041136" y="5905709"/>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271749"/>
            <a:ext cx="10515600" cy="1092050"/>
          </a:xfrm>
        </p:spPr>
        <p:txBody>
          <a:bodyPr vert="horz" lIns="91440" tIns="45720" rIns="91440" bIns="45720" rtlCol="0" anchor="b">
            <a:normAutofit/>
          </a:bodyPr>
          <a:lstStyle/>
          <a:p>
            <a:pPr algn="ctr"/>
            <a:r>
              <a:rPr lang="en-US" sz="5200" kern="1200">
                <a:solidFill>
                  <a:schemeClr val="tx1"/>
                </a:solidFill>
                <a:latin typeface="+mj-lt"/>
                <a:ea typeface="+mj-ea"/>
                <a:cs typeface="+mj-cs"/>
              </a:rPr>
              <a:t>Top 5 popular locations </a:t>
            </a:r>
          </a:p>
        </p:txBody>
      </p:sp>
      <p:sp useBgFill="1">
        <p:nvSpPr>
          <p:cNvPr id="11" name="Rectangle 10"/>
          <p:cNvSpPr>
            <a:spLocks noGrp="1" noRot="1" noChangeAspect="1" noMove="1" noResize="1" noEditPoints="1" noAdjustHandles="1" noChangeArrowheads="1" noChangeShapeType="1" noTextEdit="1"/>
          </p:cNvSpPr>
          <p:nvPr/>
        </p:nvSpPr>
        <p:spPr>
          <a:xfrm>
            <a:off x="838199" y="5441771"/>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hart, bar 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3134259" y="286602"/>
            <a:ext cx="5923479" cy="3879879"/>
          </a:xfrm>
          <a:prstGeom prst="rect">
            <a:avLst/>
          </a:prstGeom>
        </p:spPr>
      </p:pic>
      <p:sp>
        <p:nvSpPr>
          <p:cNvPr id="13" name="Rectangle 12"/>
          <p:cNvSpPr>
            <a:spLocks noGrp="1" noRot="1" noChangeAspect="1" noMove="1" noResize="1" noEditPoints="1" noAdjustHandles="1" noChangeArrowheads="1" noChangeShapeType="1" noTextEdit="1"/>
          </p:cNvSpPr>
          <p:nvPr/>
        </p:nvSpPr>
        <p:spPr>
          <a:xfrm rot="5400000">
            <a:off x="6041136" y="5905709"/>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4471416"/>
            <a:ext cx="10908792" cy="1069848"/>
          </a:xfrm>
        </p:spPr>
        <p:txBody>
          <a:bodyPr vert="horz" lIns="91440" tIns="45720" rIns="91440" bIns="45720" rtlCol="0" anchor="ctr">
            <a:normAutofit/>
          </a:bodyPr>
          <a:lstStyle/>
          <a:p>
            <a:pPr algn="ctr"/>
            <a:r>
              <a:rPr lang="en-US" sz="5000"/>
              <a:t>Factors vs price at No1 popular location</a:t>
            </a:r>
          </a:p>
        </p:txBody>
      </p:sp>
      <p:pic>
        <p:nvPicPr>
          <p:cNvPr id="7" name="Picture 6" descr="Chart, scatter 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6094476" y="1310397"/>
            <a:ext cx="2832070" cy="2053250"/>
          </a:xfrm>
          <a:prstGeom prst="rect">
            <a:avLst/>
          </a:prstGeom>
        </p:spPr>
      </p:pic>
      <p:pic>
        <p:nvPicPr>
          <p:cNvPr id="4" name="Picture 3" descr="Chart, box and whisker chart&#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258427" y="1197495"/>
            <a:ext cx="2832069" cy="2180693"/>
          </a:xfrm>
          <a:prstGeom prst="rect">
            <a:avLst/>
          </a:prstGeom>
        </p:spPr>
      </p:pic>
      <p:pic>
        <p:nvPicPr>
          <p:cNvPr id="5" name="Picture 4" descr="Chart, scatter chart&#10;&#10;Description automatically generated"/>
          <p:cNvPicPr/>
          <p:nvPr/>
        </p:nvPicPr>
        <p:blipFill>
          <a:blip r:embed="rId5">
            <a:extLst>
              <a:ext uri="{28A0092B-C50C-407E-A947-70E740481C1C}">
                <a14:useLocalDpi xmlns:a14="http://schemas.microsoft.com/office/drawing/2010/main" val="0"/>
              </a:ext>
            </a:extLst>
          </a:blip>
          <a:stretch>
            <a:fillRect/>
          </a:stretch>
        </p:blipFill>
        <p:spPr>
          <a:xfrm>
            <a:off x="3090496" y="1310397"/>
            <a:ext cx="2832069" cy="2152373"/>
          </a:xfrm>
          <a:prstGeom prst="rect">
            <a:avLst/>
          </a:prstGeom>
        </p:spPr>
      </p:pic>
      <p:pic>
        <p:nvPicPr>
          <p:cNvPr id="6" name="Picture 5" descr="Chart, scatter chart&#10;&#10;Description automatically generated"/>
          <p:cNvPicPr/>
          <p:nvPr/>
        </p:nvPicPr>
        <p:blipFill>
          <a:blip r:embed="rId6">
            <a:extLst>
              <a:ext uri="{28A0092B-C50C-407E-A947-70E740481C1C}">
                <a14:useLocalDpi xmlns:a14="http://schemas.microsoft.com/office/drawing/2010/main" val="0"/>
              </a:ext>
            </a:extLst>
          </a:blip>
          <a:stretch>
            <a:fillRect/>
          </a:stretch>
        </p:blipFill>
        <p:spPr>
          <a:xfrm>
            <a:off x="9141714" y="1048430"/>
            <a:ext cx="2832069" cy="2676305"/>
          </a:xfrm>
          <a:prstGeom prst="rect">
            <a:avLst/>
          </a:prstGeom>
        </p:spPr>
      </p:pic>
      <p:sp>
        <p:nvSpPr>
          <p:cNvPr id="25" name="sketch line"/>
          <p:cNvSpPr>
            <a:spLocks noGrp="1" noRot="1" noChangeAspect="1" noMove="1" noResize="1" noEditPoints="1" noAdjustHandles="1" noChangeArrowheads="1" noChangeShapeType="1" noTextEdit="1"/>
          </p:cNvSpPr>
          <p:nvPr/>
        </p:nvSpPr>
        <p:spPr>
          <a:xfrm>
            <a:off x="3810000" y="5575131"/>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regression</a:t>
            </a:r>
          </a:p>
        </p:txBody>
      </p:sp>
      <p:pic>
        <p:nvPicPr>
          <p:cNvPr id="4" name="Picture 3" descr="Graphical user interface, tex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838200" y="1747837"/>
            <a:ext cx="4502784" cy="995997"/>
          </a:xfrm>
          <a:prstGeom prst="rect">
            <a:avLst/>
          </a:prstGeom>
        </p:spPr>
      </p:pic>
      <p:pic>
        <p:nvPicPr>
          <p:cNvPr id="5" name="Picture 4" descr="Chart, scatter chart&#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2151854" y="2760355"/>
            <a:ext cx="3901440" cy="3043555"/>
          </a:xfrm>
          <a:prstGeom prst="rect">
            <a:avLst/>
          </a:prstGeom>
        </p:spPr>
      </p:pic>
      <p:pic>
        <p:nvPicPr>
          <p:cNvPr id="6" name="Picture 5" descr="Text&#10;&#10;Description automatically generated"/>
          <p:cNvPicPr/>
          <p:nvPr/>
        </p:nvPicPr>
        <p:blipFill>
          <a:blip r:embed="rId5">
            <a:extLst>
              <a:ext uri="{28A0092B-C50C-407E-A947-70E740481C1C}">
                <a14:useLocalDpi xmlns:a14="http://schemas.microsoft.com/office/drawing/2010/main" val="0"/>
              </a:ext>
            </a:extLst>
          </a:blip>
          <a:stretch>
            <a:fillRect/>
          </a:stretch>
        </p:blipFill>
        <p:spPr>
          <a:xfrm>
            <a:off x="6470017" y="2170113"/>
            <a:ext cx="4502784" cy="1759585"/>
          </a:xfrm>
          <a:prstGeom prst="rect">
            <a:avLst/>
          </a:prstGeom>
        </p:spPr>
      </p:pic>
      <p:sp>
        <p:nvSpPr>
          <p:cNvPr id="7" name="TextBox 6"/>
          <p:cNvSpPr txBox="1"/>
          <p:nvPr/>
        </p:nvSpPr>
        <p:spPr>
          <a:xfrm>
            <a:off x="9538011" y="2554365"/>
            <a:ext cx="1206189" cy="189469"/>
          </a:xfrm>
          <a:prstGeom prst="rect">
            <a:avLst/>
          </a:prstGeom>
          <a:noFill/>
          <a:ln>
            <a:solidFill>
              <a:srgbClr val="FF0000"/>
            </a:solidFill>
          </a:ln>
        </p:spPr>
        <p:txBody>
          <a:bodyPr wrap="square" rtlCol="0">
            <a:spAutoFit/>
          </a:bodyPr>
          <a:lstStyle/>
          <a:p>
            <a:endParaRPr lang="en-US"/>
          </a:p>
        </p:txBody>
      </p:sp>
      <p:sp>
        <p:nvSpPr>
          <p:cNvPr id="8" name="TextBox 7"/>
          <p:cNvSpPr txBox="1"/>
          <p:nvPr/>
        </p:nvSpPr>
        <p:spPr>
          <a:xfrm>
            <a:off x="9538010" y="2936656"/>
            <a:ext cx="1206189" cy="400110"/>
          </a:xfrm>
          <a:prstGeom prst="rect">
            <a:avLst/>
          </a:prstGeom>
          <a:noFill/>
          <a:ln>
            <a:solidFill>
              <a:srgbClr val="FF0000"/>
            </a:solidFill>
          </a:ln>
        </p:spPr>
        <p:txBody>
          <a:bodyPr wrap="square" rtlCol="0">
            <a:spAutoFit/>
          </a:bodyPr>
          <a:lstStyle/>
          <a:p>
            <a:endParaRPr lang="en-US" sz="2000"/>
          </a:p>
        </p:txBody>
      </p:sp>
      <p:sp>
        <p:nvSpPr>
          <p:cNvPr id="9" name="TextBox 8"/>
          <p:cNvSpPr txBox="1"/>
          <p:nvPr/>
        </p:nvSpPr>
        <p:spPr>
          <a:xfrm>
            <a:off x="8319279" y="3505200"/>
            <a:ext cx="1206189" cy="189469"/>
          </a:xfrm>
          <a:prstGeom prst="rect">
            <a:avLst/>
          </a:prstGeom>
          <a:noFill/>
          <a:ln>
            <a:solidFill>
              <a:srgbClr val="FF0000"/>
            </a:solidFill>
          </a:ln>
        </p:spPr>
        <p:txBody>
          <a:bodyPr wrap="square" rtlCol="0">
            <a:spAutoFit/>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Random Forest</a:t>
            </a:r>
          </a:p>
        </p:txBody>
      </p:sp>
      <p:pic>
        <p:nvPicPr>
          <p:cNvPr id="4" name="Picture 3" descr="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838200" y="1835150"/>
            <a:ext cx="3996690" cy="2578100"/>
          </a:xfrm>
          <a:prstGeom prst="rect">
            <a:avLst/>
          </a:prstGeom>
        </p:spPr>
      </p:pic>
      <p:pic>
        <p:nvPicPr>
          <p:cNvPr id="5" name="Picture 4" descr="Text&#10;&#10;Description automatically generated with low confidence"/>
          <p:cNvPicPr/>
          <p:nvPr/>
        </p:nvPicPr>
        <p:blipFill>
          <a:blip r:embed="rId4">
            <a:extLst>
              <a:ext uri="{28A0092B-C50C-407E-A947-70E740481C1C}">
                <a14:useLocalDpi xmlns:a14="http://schemas.microsoft.com/office/drawing/2010/main" val="0"/>
              </a:ext>
            </a:extLst>
          </a:blip>
          <a:stretch>
            <a:fillRect/>
          </a:stretch>
        </p:blipFill>
        <p:spPr>
          <a:xfrm>
            <a:off x="5861050" y="1690688"/>
            <a:ext cx="3556000" cy="30099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K-means</a:t>
            </a:r>
          </a:p>
        </p:txBody>
      </p:sp>
      <p:pic>
        <p:nvPicPr>
          <p:cNvPr id="4" name="Picture 3" descr="Chart, line 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838200" y="1576705"/>
            <a:ext cx="3562350" cy="3204845"/>
          </a:xfrm>
          <a:prstGeom prst="rect">
            <a:avLst/>
          </a:prstGeom>
        </p:spPr>
      </p:pic>
      <p:pic>
        <p:nvPicPr>
          <p:cNvPr id="5" name="Picture 4" descr="Chart&#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5287962" y="1576704"/>
            <a:ext cx="4198938" cy="33381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4100" y="2479675"/>
            <a:ext cx="7867650" cy="1325563"/>
          </a:xfrm>
        </p:spPr>
        <p:txBody>
          <a:bodyPr/>
          <a:lstStyle/>
          <a:p>
            <a:pPr algn="ctr"/>
            <a:r>
              <a:rPr lang="en-US"/>
              <a:t>Recommendation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Dataset Overview</a:t>
            </a:r>
          </a:p>
        </p:txBody>
      </p:sp>
      <p:pic>
        <p:nvPicPr>
          <p:cNvPr id="4" name="Picture 3" descr="Table&#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1634834" y="625683"/>
            <a:ext cx="4417941" cy="5454246"/>
          </a:xfrm>
          <a:prstGeom prst="rect">
            <a:avLst/>
          </a:prstGeom>
        </p:spPr>
      </p:pic>
      <p:sp>
        <p:nvSpPr>
          <p:cNvPr id="11" name="Rectangle 10"/>
          <p:cNvSpPr>
            <a:spLocks noGrp="1" noRot="1" noChangeAspect="1" noMove="1" noResize="1" noEditPoints="1" noAdjustHandles="1" noChangeArrowheads="1" noChangeShapeType="1" noTextEdit="1"/>
          </p:cNvSpPr>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p:cNvSpPr>
            <a:spLocks noGrp="1" noRot="1" noChangeAspect="1" noMove="1" noResize="1" noEditPoints="1" noAdjustHandles="1" noChangeArrowheads="1" noChangeShapeType="1" noTextEdit="1"/>
          </p:cNvSpPr>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preprocessing </a:t>
            </a:r>
          </a:p>
        </p:txBody>
      </p:sp>
      <p:pic>
        <p:nvPicPr>
          <p:cNvPr id="4" name="Picture 3" descr="Graphical user interface, text, application, email&#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1358503" y="2502535"/>
            <a:ext cx="2693988" cy="2424112"/>
          </a:xfrm>
          <a:prstGeom prst="rect">
            <a:avLst/>
          </a:prstGeom>
        </p:spPr>
      </p:pic>
      <p:pic>
        <p:nvPicPr>
          <p:cNvPr id="5" name="Picture 4" descr="Table&#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4572793" y="1279843"/>
            <a:ext cx="5707063" cy="1874202"/>
          </a:xfrm>
          <a:prstGeom prst="rect">
            <a:avLst/>
          </a:prstGeom>
        </p:spPr>
      </p:pic>
      <p:pic>
        <p:nvPicPr>
          <p:cNvPr id="6" name="Picture 5" descr="Graphical user interface, application&#10;&#10;Description automatically generated"/>
          <p:cNvPicPr/>
          <p:nvPr/>
        </p:nvPicPr>
        <p:blipFill>
          <a:blip r:embed="rId5" cstate="print">
            <a:extLst>
              <a:ext uri="{28A0092B-C50C-407E-A947-70E740481C1C}">
                <a14:useLocalDpi xmlns:a14="http://schemas.microsoft.com/office/drawing/2010/main" val="0"/>
              </a:ext>
            </a:extLst>
          </a:blip>
          <a:stretch>
            <a:fillRect/>
          </a:stretch>
        </p:blipFill>
        <p:spPr>
          <a:xfrm>
            <a:off x="5540375" y="3714591"/>
            <a:ext cx="3336925" cy="2778284"/>
          </a:xfrm>
          <a:prstGeom prst="rect">
            <a:avLst/>
          </a:prstGeom>
        </p:spPr>
      </p:pic>
      <p:pic>
        <p:nvPicPr>
          <p:cNvPr id="7" name="Picture 6" descr="Graphical user interface, text, application, email&#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1510903" y="2654935"/>
            <a:ext cx="2693988" cy="2424112"/>
          </a:xfrm>
          <a:prstGeom prst="rect">
            <a:avLst/>
          </a:prstGeom>
        </p:spPr>
      </p:pic>
      <p:sp>
        <p:nvSpPr>
          <p:cNvPr id="8" name="TextBox 7"/>
          <p:cNvSpPr txBox="1"/>
          <p:nvPr/>
        </p:nvSpPr>
        <p:spPr>
          <a:xfrm>
            <a:off x="8733034" y="6308209"/>
            <a:ext cx="1710725" cy="369332"/>
          </a:xfrm>
          <a:prstGeom prst="rect">
            <a:avLst/>
          </a:prstGeom>
          <a:noFill/>
        </p:spPr>
        <p:txBody>
          <a:bodyPr wrap="none" rtlCol="0">
            <a:spAutoFit/>
          </a:bodyPr>
          <a:lstStyle/>
          <a:p>
            <a:r>
              <a:rPr lang="en-US"/>
              <a:t>Outlier checking</a:t>
            </a:r>
          </a:p>
        </p:txBody>
      </p:sp>
      <p:sp>
        <p:nvSpPr>
          <p:cNvPr id="9" name="TextBox 8"/>
          <p:cNvSpPr txBox="1"/>
          <p:nvPr/>
        </p:nvSpPr>
        <p:spPr>
          <a:xfrm>
            <a:off x="8877300" y="1036499"/>
            <a:ext cx="1454372" cy="369332"/>
          </a:xfrm>
          <a:prstGeom prst="rect">
            <a:avLst/>
          </a:prstGeom>
          <a:noFill/>
        </p:spPr>
        <p:txBody>
          <a:bodyPr wrap="none" rtlCol="0">
            <a:spAutoFit/>
          </a:bodyPr>
          <a:lstStyle/>
          <a:p>
            <a:r>
              <a:rPr lang="en-US"/>
              <a:t>New columns</a:t>
            </a:r>
          </a:p>
        </p:txBody>
      </p:sp>
      <p:sp>
        <p:nvSpPr>
          <p:cNvPr id="10" name="TextBox 9"/>
          <p:cNvSpPr txBox="1"/>
          <p:nvPr/>
        </p:nvSpPr>
        <p:spPr>
          <a:xfrm>
            <a:off x="1641359" y="5103733"/>
            <a:ext cx="2128275" cy="369332"/>
          </a:xfrm>
          <a:prstGeom prst="rect">
            <a:avLst/>
          </a:prstGeom>
          <a:noFill/>
        </p:spPr>
        <p:txBody>
          <a:bodyPr wrap="none" rtlCol="0">
            <a:spAutoFit/>
          </a:bodyPr>
          <a:lstStyle/>
          <a:p>
            <a:r>
              <a:rPr lang="en-US"/>
              <a:t>Duplication checking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preprocessing </a:t>
            </a:r>
          </a:p>
        </p:txBody>
      </p:sp>
      <p:pic>
        <p:nvPicPr>
          <p:cNvPr id="8" name="Picture 7" descr="Chart, histogram&#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201933" y="1841499"/>
            <a:ext cx="3326131" cy="3090097"/>
          </a:xfrm>
          <a:prstGeom prst="rect">
            <a:avLst/>
          </a:prstGeom>
        </p:spPr>
      </p:pic>
      <p:pic>
        <p:nvPicPr>
          <p:cNvPr id="9" name="Picture 8" descr="Table&#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3679347" y="1554251"/>
            <a:ext cx="3326131" cy="3749497"/>
          </a:xfrm>
          <a:prstGeom prst="rect">
            <a:avLst/>
          </a:prstGeom>
        </p:spPr>
      </p:pic>
      <p:pic>
        <p:nvPicPr>
          <p:cNvPr id="10" name="Picture 9" descr="A picture containing text, screenshot, receipt&#10;&#10;Description automatically generated"/>
          <p:cNvPicPr/>
          <p:nvPr/>
        </p:nvPicPr>
        <p:blipFill>
          <a:blip r:embed="rId5">
            <a:extLst>
              <a:ext uri="{28A0092B-C50C-407E-A947-70E740481C1C}">
                <a14:useLocalDpi xmlns:a14="http://schemas.microsoft.com/office/drawing/2010/main" val="0"/>
              </a:ext>
            </a:extLst>
          </a:blip>
          <a:stretch>
            <a:fillRect/>
          </a:stretch>
        </p:blipFill>
        <p:spPr>
          <a:xfrm>
            <a:off x="7266602" y="1729643"/>
            <a:ext cx="3678338" cy="3528584"/>
          </a:xfrm>
          <a:prstGeom prst="rect">
            <a:avLst/>
          </a:prstGeom>
        </p:spPr>
      </p:pic>
      <p:sp>
        <p:nvSpPr>
          <p:cNvPr id="3" name="TextBox 2"/>
          <p:cNvSpPr txBox="1"/>
          <p:nvPr/>
        </p:nvSpPr>
        <p:spPr>
          <a:xfrm>
            <a:off x="3789188" y="2407647"/>
            <a:ext cx="2922420" cy="461665"/>
          </a:xfrm>
          <a:prstGeom prst="rect">
            <a:avLst/>
          </a:prstGeom>
          <a:noFill/>
          <a:ln>
            <a:solidFill>
              <a:srgbClr val="FF0000"/>
            </a:solidFill>
          </a:ln>
        </p:spPr>
        <p:txBody>
          <a:bodyPr wrap="square" rtlCol="0">
            <a:spAutoFit/>
          </a:bodyPr>
          <a:lstStyle/>
          <a:p>
            <a:endParaRPr lang="en-US" sz="2400"/>
          </a:p>
        </p:txBody>
      </p:sp>
      <p:sp>
        <p:nvSpPr>
          <p:cNvPr id="11" name="TextBox 10"/>
          <p:cNvSpPr txBox="1"/>
          <p:nvPr/>
        </p:nvSpPr>
        <p:spPr>
          <a:xfrm>
            <a:off x="7156761" y="2210831"/>
            <a:ext cx="3678338" cy="244465"/>
          </a:xfrm>
          <a:prstGeom prst="rect">
            <a:avLst/>
          </a:prstGeom>
          <a:noFill/>
          <a:ln>
            <a:solidFill>
              <a:srgbClr val="FF0000"/>
            </a:solidFill>
          </a:ln>
        </p:spPr>
        <p:txBody>
          <a:bodyPr wrap="square" rtlCol="0">
            <a:spAutoFit/>
          </a:bodyPr>
          <a:lstStyle/>
          <a:p>
            <a:endParaRPr lang="en-US"/>
          </a:p>
        </p:txBody>
      </p:sp>
      <p:sp>
        <p:nvSpPr>
          <p:cNvPr id="12" name="TextBox 11"/>
          <p:cNvSpPr txBox="1"/>
          <p:nvPr/>
        </p:nvSpPr>
        <p:spPr>
          <a:xfrm>
            <a:off x="2506893" y="4053964"/>
            <a:ext cx="359597" cy="272211"/>
          </a:xfrm>
          <a:prstGeom prst="rect">
            <a:avLst/>
          </a:prstGeom>
          <a:noFill/>
          <a:ln>
            <a:solidFill>
              <a:srgbClr val="FF0000"/>
            </a:solidFill>
          </a:ln>
        </p:spPr>
        <p:txBody>
          <a:bodyPr wrap="square" rtlCol="0">
            <a:spAutoFit/>
          </a:bodyPr>
          <a:lstStyle/>
          <a:p>
            <a:endParaRPr lang="en-US"/>
          </a:p>
        </p:txBody>
      </p:sp>
      <p:sp>
        <p:nvSpPr>
          <p:cNvPr id="13" name="TextBox 12"/>
          <p:cNvSpPr txBox="1"/>
          <p:nvPr/>
        </p:nvSpPr>
        <p:spPr>
          <a:xfrm>
            <a:off x="1581097" y="1841499"/>
            <a:ext cx="1710725" cy="369332"/>
          </a:xfrm>
          <a:prstGeom prst="rect">
            <a:avLst/>
          </a:prstGeom>
          <a:noFill/>
        </p:spPr>
        <p:txBody>
          <a:bodyPr wrap="none" rtlCol="0">
            <a:spAutoFit/>
          </a:bodyPr>
          <a:lstStyle/>
          <a:p>
            <a:r>
              <a:rPr lang="en-US"/>
              <a:t>Outlier checking</a:t>
            </a:r>
          </a:p>
        </p:txBody>
      </p:sp>
      <p:sp>
        <p:nvSpPr>
          <p:cNvPr id="14" name="TextBox 13"/>
          <p:cNvSpPr txBox="1"/>
          <p:nvPr/>
        </p:nvSpPr>
        <p:spPr>
          <a:xfrm>
            <a:off x="3555335" y="5308741"/>
            <a:ext cx="3300584" cy="369332"/>
          </a:xfrm>
          <a:prstGeom prst="rect">
            <a:avLst/>
          </a:prstGeom>
          <a:noFill/>
        </p:spPr>
        <p:txBody>
          <a:bodyPr wrap="none" rtlCol="0">
            <a:spAutoFit/>
          </a:bodyPr>
          <a:lstStyle/>
          <a:p>
            <a:r>
              <a:rPr lang="en-US"/>
              <a:t>Record before value replacement</a:t>
            </a:r>
          </a:p>
        </p:txBody>
      </p:sp>
      <p:sp>
        <p:nvSpPr>
          <p:cNvPr id="15" name="TextBox 14"/>
          <p:cNvSpPr txBox="1"/>
          <p:nvPr/>
        </p:nvSpPr>
        <p:spPr>
          <a:xfrm>
            <a:off x="7512912" y="5297183"/>
            <a:ext cx="3300583" cy="369332"/>
          </a:xfrm>
          <a:prstGeom prst="rect">
            <a:avLst/>
          </a:prstGeom>
          <a:noFill/>
        </p:spPr>
        <p:txBody>
          <a:bodyPr wrap="square" rtlCol="0">
            <a:spAutoFit/>
          </a:bodyPr>
          <a:lstStyle/>
          <a:p>
            <a:r>
              <a:rPr lang="en-US"/>
              <a:t>Record after  value replacement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EDA – Price distribution </a:t>
            </a:r>
          </a:p>
        </p:txBody>
      </p:sp>
      <p:sp>
        <p:nvSpPr>
          <p:cNvPr id="11" name="Rectangle 10"/>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a:spLocks noGrp="1" noRot="1" noChangeAspect="1" noMove="1" noResize="1" noEditPoints="1" noAdjustHandles="1" noChangeArrowheads="1" noChangeShapeType="1" noTextEdit="1"/>
          </p:cNvSpPr>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Chart, histogram&#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4864608" y="1162538"/>
            <a:ext cx="6846363" cy="43816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EDA – Sales record by month</a:t>
            </a:r>
          </a:p>
        </p:txBody>
      </p:sp>
      <p:sp>
        <p:nvSpPr>
          <p:cNvPr id="11" name="Rectangle 10"/>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a:spLocks noGrp="1" noRot="1" noChangeAspect="1" noMove="1" noResize="1" noEditPoints="1" noAdjustHandles="1" noChangeArrowheads="1" noChangeShapeType="1" noTextEdit="1"/>
          </p:cNvSpPr>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Chart, histogram&#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4864608" y="948590"/>
            <a:ext cx="6846363" cy="48095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8" y="4394525"/>
            <a:ext cx="10515600" cy="1092050"/>
          </a:xfrm>
        </p:spPr>
        <p:txBody>
          <a:bodyPr vert="horz" lIns="91440" tIns="45720" rIns="91440" bIns="45720" rtlCol="0" anchor="b">
            <a:normAutofit/>
          </a:bodyPr>
          <a:lstStyle/>
          <a:p>
            <a:pPr algn="ctr"/>
            <a:r>
              <a:rPr lang="en-US" sz="5200"/>
              <a:t>Waterfront impact price? </a:t>
            </a:r>
          </a:p>
        </p:txBody>
      </p:sp>
      <p:sp useBgFill="1">
        <p:nvSpPr>
          <p:cNvPr id="12" name="Rectangle 11"/>
          <p:cNvSpPr>
            <a:spLocks noGrp="1" noRot="1" noChangeAspect="1" noMove="1" noResize="1" noEditPoints="1" noAdjustHandles="1" noChangeArrowheads="1" noChangeShapeType="1" noTextEdit="1"/>
          </p:cNvSpPr>
          <p:nvPr/>
        </p:nvSpPr>
        <p:spPr>
          <a:xfrm>
            <a:off x="838199" y="5453947"/>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Map&#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838199" y="526548"/>
            <a:ext cx="5140661" cy="3341429"/>
          </a:xfrm>
          <a:prstGeom prst="rect">
            <a:avLst/>
          </a:prstGeom>
        </p:spPr>
      </p:pic>
      <p:pic>
        <p:nvPicPr>
          <p:cNvPr id="5" name="Picture 4" descr="Chart, pie chart&#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6213142" y="494421"/>
            <a:ext cx="5140656" cy="3405684"/>
          </a:xfrm>
          <a:prstGeom prst="rect">
            <a:avLst/>
          </a:prstGeom>
        </p:spPr>
      </p:pic>
      <p:sp>
        <p:nvSpPr>
          <p:cNvPr id="14" name="Rectangle 13"/>
          <p:cNvSpPr>
            <a:spLocks noGrp="1" noRot="1" noChangeAspect="1" noMove="1" noResize="1" noEditPoints="1" noAdjustHandles="1" noChangeArrowheads="1" noChangeShapeType="1" noTextEdit="1"/>
          </p:cNvSpPr>
          <p:nvPr/>
        </p:nvSpPr>
        <p:spPr>
          <a:xfrm rot="5400000">
            <a:off x="6041136" y="5917696"/>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271749"/>
            <a:ext cx="10515600" cy="109205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EDA  - House building Trend since 1900</a:t>
            </a:r>
          </a:p>
        </p:txBody>
      </p:sp>
      <p:sp useBgFill="1">
        <p:nvSpPr>
          <p:cNvPr id="11" name="Rectangle 10"/>
          <p:cNvSpPr>
            <a:spLocks noGrp="1" noRot="1" noChangeAspect="1" noMove="1" noResize="1" noEditPoints="1" noAdjustHandles="1" noChangeArrowheads="1" noChangeShapeType="1" noTextEdit="1"/>
          </p:cNvSpPr>
          <p:nvPr/>
        </p:nvSpPr>
        <p:spPr>
          <a:xfrm>
            <a:off x="838199" y="5441771"/>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hart, line 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3064841" y="286602"/>
            <a:ext cx="6062314" cy="3879879"/>
          </a:xfrm>
          <a:prstGeom prst="rect">
            <a:avLst/>
          </a:prstGeom>
        </p:spPr>
      </p:pic>
      <p:sp>
        <p:nvSpPr>
          <p:cNvPr id="13" name="Rectangle 12"/>
          <p:cNvSpPr>
            <a:spLocks noGrp="1" noRot="1" noChangeAspect="1" noMove="1" noResize="1" noEditPoints="1" noAdjustHandles="1" noChangeArrowheads="1" noChangeShapeType="1" noTextEdit="1"/>
          </p:cNvSpPr>
          <p:nvPr/>
        </p:nvSpPr>
        <p:spPr>
          <a:xfrm rot="5400000">
            <a:off x="6041136" y="5905709"/>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283925"/>
            <a:ext cx="10515600" cy="1092050"/>
          </a:xfrm>
        </p:spPr>
        <p:txBody>
          <a:bodyPr vert="horz" lIns="91440" tIns="45720" rIns="91440" bIns="45720" rtlCol="0" anchor="b">
            <a:normAutofit/>
          </a:bodyPr>
          <a:lstStyle/>
          <a:p>
            <a:pPr algn="ctr"/>
            <a:r>
              <a:rPr lang="en-US" sz="5200"/>
              <a:t>EDA – Rooms vs Price?</a:t>
            </a:r>
          </a:p>
        </p:txBody>
      </p:sp>
      <p:sp useBgFill="1">
        <p:nvSpPr>
          <p:cNvPr id="13" name="Rectangle 12"/>
          <p:cNvSpPr>
            <a:spLocks noGrp="1" noRot="1" noChangeAspect="1" noMove="1" noResize="1" noEditPoints="1" noAdjustHandles="1" noChangeArrowheads="1" noChangeShapeType="1" noTextEdit="1"/>
          </p:cNvSpPr>
          <p:nvPr/>
        </p:nvSpPr>
        <p:spPr>
          <a:xfrm>
            <a:off x="838199" y="5453947"/>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838199" y="552252"/>
            <a:ext cx="5140661" cy="3290021"/>
          </a:xfrm>
          <a:prstGeom prst="rect">
            <a:avLst/>
          </a:prstGeom>
        </p:spPr>
      </p:pic>
      <p:pic>
        <p:nvPicPr>
          <p:cNvPr id="5" name="Picture 4" descr="Chart, box and whisker chart&#10;&#10;Description automatically generated"/>
          <p:cNvPicPr/>
          <p:nvPr/>
        </p:nvPicPr>
        <p:blipFill>
          <a:blip r:embed="rId4">
            <a:extLst>
              <a:ext uri="{28A0092B-C50C-407E-A947-70E740481C1C}">
                <a14:useLocalDpi xmlns:a14="http://schemas.microsoft.com/office/drawing/2010/main" val="0"/>
              </a:ext>
            </a:extLst>
          </a:blip>
          <a:stretch>
            <a:fillRect/>
          </a:stretch>
        </p:blipFill>
        <p:spPr>
          <a:xfrm>
            <a:off x="6213142" y="552254"/>
            <a:ext cx="5140656" cy="3290017"/>
          </a:xfrm>
          <a:prstGeom prst="rect">
            <a:avLst/>
          </a:prstGeom>
        </p:spPr>
      </p:pic>
      <p:sp>
        <p:nvSpPr>
          <p:cNvPr id="15" name="Rectangle 14"/>
          <p:cNvSpPr>
            <a:spLocks noGrp="1" noRot="1" noChangeAspect="1" noMove="1" noResize="1" noEditPoints="1" noAdjustHandles="1" noChangeArrowheads="1" noChangeShapeType="1" noTextEdit="1"/>
          </p:cNvSpPr>
          <p:nvPr/>
        </p:nvSpPr>
        <p:spPr>
          <a:xfrm rot="5400000">
            <a:off x="6041136" y="5917696"/>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1547</Words>
  <Application>Microsoft Macintosh PowerPoint</Application>
  <PresentationFormat>Widescreen</PresentationFormat>
  <Paragraphs>74</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King County Housing</vt:lpstr>
      <vt:lpstr>Dataset Overview</vt:lpstr>
      <vt:lpstr>Data preprocessing </vt:lpstr>
      <vt:lpstr>Data preprocessing </vt:lpstr>
      <vt:lpstr>EDA – Price distribution </vt:lpstr>
      <vt:lpstr>EDA – Sales record by month</vt:lpstr>
      <vt:lpstr>Waterfront impact price? </vt:lpstr>
      <vt:lpstr>EDA  - House building Trend since 1900</vt:lpstr>
      <vt:lpstr>EDA – Rooms vs Price?</vt:lpstr>
      <vt:lpstr>Price vs Living Space, Grade rating &amp; Condition rating</vt:lpstr>
      <vt:lpstr>Price vs Living Space, Bathrooms, Floors and Bedrooms</vt:lpstr>
      <vt:lpstr>Top 5 popular locations </vt:lpstr>
      <vt:lpstr>Factors vs price at No1 popular location</vt:lpstr>
      <vt:lpstr>Linear regression</vt:lpstr>
      <vt:lpstr>Random Forest</vt:lpstr>
      <vt:lpstr>K-means</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 Housing</dc:title>
  <dc:creator>Yin Jiang</dc:creator>
  <cp:lastModifiedBy>Chongfan Bao</cp:lastModifiedBy>
  <cp:revision>190</cp:revision>
  <dcterms:created xsi:type="dcterms:W3CDTF">2021-06-29T21:29:14Z</dcterms:created>
  <dcterms:modified xsi:type="dcterms:W3CDTF">2021-06-29T21:46:34Z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1033-3.1.2.5330</vt:lpwstr>
  </property>
</Properties>
</file>